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8"/>
  </p:notesMasterIdLst>
  <p:sldIdLst>
    <p:sldId id="266" r:id="rId5"/>
    <p:sldId id="267" r:id="rId6"/>
    <p:sldId id="277" r:id="rId7"/>
    <p:sldId id="268" r:id="rId8"/>
    <p:sldId id="269" r:id="rId9"/>
    <p:sldId id="270" r:id="rId10"/>
    <p:sldId id="271" r:id="rId11"/>
    <p:sldId id="272" r:id="rId12"/>
    <p:sldId id="274" r:id="rId13"/>
    <p:sldId id="275" r:id="rId14"/>
    <p:sldId id="276" r:id="rId15"/>
    <p:sldId id="273" r:id="rId16"/>
    <p:sldId id="27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54"/>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4/23/2024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4/23/2024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4/23/2024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4/23/2024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4/23/2024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4/23/2024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4/23/2024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4/23/2024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4/23/2024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fontScale="90000"/>
          </a:bodyPr>
          <a:lstStyle/>
          <a:p>
            <a:pPr algn="l"/>
            <a:r>
              <a:rPr lang="en-US" sz="3600" dirty="0">
                <a:solidFill>
                  <a:srgbClr val="FFFFFF"/>
                </a:solidFill>
              </a:rPr>
              <a:t>Mobilizing computable biomedical knowledge</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CBK</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EE245-8BE2-449B-8EEE-72A463836E2D}"/>
              </a:ext>
            </a:extLst>
          </p:cNvPr>
          <p:cNvSpPr>
            <a:spLocks noGrp="1"/>
          </p:cNvSpPr>
          <p:nvPr>
            <p:ph type="title"/>
          </p:nvPr>
        </p:nvSpPr>
        <p:spPr/>
        <p:txBody>
          <a:bodyPr/>
          <a:lstStyle/>
          <a:p>
            <a:r>
              <a:rPr lang="en-US" dirty="0"/>
              <a:t>VISUALIZATION</a:t>
            </a:r>
            <a:endParaRPr lang="en-KE" dirty="0"/>
          </a:p>
        </p:txBody>
      </p:sp>
      <p:pic>
        <p:nvPicPr>
          <p:cNvPr id="5" name="Content Placeholder 4">
            <a:extLst>
              <a:ext uri="{FF2B5EF4-FFF2-40B4-BE49-F238E27FC236}">
                <a16:creationId xmlns:a16="http://schemas.microsoft.com/office/drawing/2014/main" id="{7C424A0F-752B-4AF4-B66D-1DD2B1E22A80}"/>
              </a:ext>
            </a:extLst>
          </p:cNvPr>
          <p:cNvPicPr>
            <a:picLocks noGrp="1" noChangeAspect="1"/>
          </p:cNvPicPr>
          <p:nvPr>
            <p:ph idx="1"/>
          </p:nvPr>
        </p:nvPicPr>
        <p:blipFill>
          <a:blip r:embed="rId2"/>
          <a:stretch>
            <a:fillRect/>
          </a:stretch>
        </p:blipFill>
        <p:spPr>
          <a:xfrm>
            <a:off x="1558469" y="1638299"/>
            <a:ext cx="6825677" cy="5298419"/>
          </a:xfrm>
        </p:spPr>
      </p:pic>
    </p:spTree>
    <p:extLst>
      <p:ext uri="{BB962C8B-B14F-4D97-AF65-F5344CB8AC3E}">
        <p14:creationId xmlns:p14="http://schemas.microsoft.com/office/powerpoint/2010/main" val="2481903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795D-7C1C-4E7C-B780-885330345ED2}"/>
              </a:ext>
            </a:extLst>
          </p:cNvPr>
          <p:cNvSpPr>
            <a:spLocks noGrp="1"/>
          </p:cNvSpPr>
          <p:nvPr>
            <p:ph type="title"/>
          </p:nvPr>
        </p:nvSpPr>
        <p:spPr/>
        <p:txBody>
          <a:bodyPr/>
          <a:lstStyle/>
          <a:p>
            <a:r>
              <a:rPr lang="en-US" dirty="0"/>
              <a:t>STORY</a:t>
            </a:r>
            <a:endParaRPr lang="en-KE" dirty="0"/>
          </a:p>
        </p:txBody>
      </p:sp>
      <p:sp>
        <p:nvSpPr>
          <p:cNvPr id="3" name="Content Placeholder 2">
            <a:extLst>
              <a:ext uri="{FF2B5EF4-FFF2-40B4-BE49-F238E27FC236}">
                <a16:creationId xmlns:a16="http://schemas.microsoft.com/office/drawing/2014/main" id="{D072F6E5-8ED0-436D-9CBD-AD2FE78A6445}"/>
              </a:ext>
            </a:extLst>
          </p:cNvPr>
          <p:cNvSpPr>
            <a:spLocks noGrp="1"/>
          </p:cNvSpPr>
          <p:nvPr>
            <p:ph idx="1"/>
          </p:nvPr>
        </p:nvSpPr>
        <p:spPr/>
        <p:txBody>
          <a:bodyPr/>
          <a:lstStyle/>
          <a:p>
            <a:r>
              <a:rPr lang="en-US" dirty="0"/>
              <a:t>The visualizations helps in the understanding of the analysis of the data.</a:t>
            </a:r>
          </a:p>
          <a:p>
            <a:r>
              <a:rPr lang="en-US" dirty="0"/>
              <a:t>The analysis help us predict the cost of health care given factors such age, sex, if the person is a smoker or not</a:t>
            </a:r>
            <a:endParaRPr lang="en-KE" dirty="0"/>
          </a:p>
        </p:txBody>
      </p:sp>
    </p:spTree>
    <p:extLst>
      <p:ext uri="{BB962C8B-B14F-4D97-AF65-F5344CB8AC3E}">
        <p14:creationId xmlns:p14="http://schemas.microsoft.com/office/powerpoint/2010/main" val="737987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98D20-EEEB-4CBF-A070-7F36B90DA2B3}"/>
              </a:ext>
            </a:extLst>
          </p:cNvPr>
          <p:cNvSpPr>
            <a:spLocks noGrp="1"/>
          </p:cNvSpPr>
          <p:nvPr>
            <p:ph type="title"/>
          </p:nvPr>
        </p:nvSpPr>
        <p:spPr/>
        <p:txBody>
          <a:bodyPr/>
          <a:lstStyle/>
          <a:p>
            <a:r>
              <a:rPr lang="en-US" dirty="0"/>
              <a:t>CONCLUSION</a:t>
            </a:r>
            <a:endParaRPr lang="en-KE" dirty="0"/>
          </a:p>
        </p:txBody>
      </p:sp>
      <p:sp>
        <p:nvSpPr>
          <p:cNvPr id="3" name="Content Placeholder 2">
            <a:extLst>
              <a:ext uri="{FF2B5EF4-FFF2-40B4-BE49-F238E27FC236}">
                <a16:creationId xmlns:a16="http://schemas.microsoft.com/office/drawing/2014/main" id="{4FD31D76-7E93-4CDC-88B2-8FC462EDFAAB}"/>
              </a:ext>
            </a:extLst>
          </p:cNvPr>
          <p:cNvSpPr>
            <a:spLocks noGrp="1"/>
          </p:cNvSpPr>
          <p:nvPr>
            <p:ph idx="1"/>
          </p:nvPr>
        </p:nvSpPr>
        <p:spPr/>
        <p:txBody>
          <a:bodyPr/>
          <a:lstStyle/>
          <a:p>
            <a:pPr marL="0" indent="0">
              <a:buNone/>
            </a:pPr>
            <a:r>
              <a:rPr lang="en-KE" dirty="0"/>
              <a:t>By leveraging the power of CBK, we have the opportunity to revolutionize healthcare delivery and address disparities that have long plagued our healthcare systems. Through data-driven insights and collaborative efforts, we can strive towards a future where every individual has access to quality healthcare, regardless of their background or geographic location.</a:t>
            </a:r>
          </a:p>
          <a:p>
            <a:pPr marL="0" indent="0">
              <a:buNone/>
            </a:pPr>
            <a:endParaRPr lang="en-KE" dirty="0"/>
          </a:p>
        </p:txBody>
      </p:sp>
    </p:spTree>
    <p:extLst>
      <p:ext uri="{BB962C8B-B14F-4D97-AF65-F5344CB8AC3E}">
        <p14:creationId xmlns:p14="http://schemas.microsoft.com/office/powerpoint/2010/main" val="975024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4F44F-DB77-43DD-95B3-EFB1D9F95458}"/>
              </a:ext>
            </a:extLst>
          </p:cNvPr>
          <p:cNvSpPr>
            <a:spLocks noGrp="1"/>
          </p:cNvSpPr>
          <p:nvPr>
            <p:ph type="title"/>
          </p:nvPr>
        </p:nvSpPr>
        <p:spPr/>
        <p:txBody>
          <a:bodyPr/>
          <a:lstStyle/>
          <a:p>
            <a:r>
              <a:rPr lang="en-US" dirty="0"/>
              <a:t>REFERENCES</a:t>
            </a:r>
            <a:endParaRPr lang="en-KE" dirty="0"/>
          </a:p>
        </p:txBody>
      </p:sp>
      <p:sp>
        <p:nvSpPr>
          <p:cNvPr id="3" name="Content Placeholder 2">
            <a:extLst>
              <a:ext uri="{FF2B5EF4-FFF2-40B4-BE49-F238E27FC236}">
                <a16:creationId xmlns:a16="http://schemas.microsoft.com/office/drawing/2014/main" id="{EE9A09B6-82F2-4DCB-B9F0-D4924B827E71}"/>
              </a:ext>
            </a:extLst>
          </p:cNvPr>
          <p:cNvSpPr>
            <a:spLocks noGrp="1"/>
          </p:cNvSpPr>
          <p:nvPr>
            <p:ph idx="1"/>
          </p:nvPr>
        </p:nvSpPr>
        <p:spPr/>
        <p:txBody>
          <a:bodyPr/>
          <a:lstStyle/>
          <a:p>
            <a:r>
              <a:rPr lang="en-US" dirty="0"/>
              <a:t>Dataset: https://www.kaggle.com/code/zeyadsayedadbullah/simple-predict-health-costs-with-regression?scriptVersionId=160090252&amp;cellId=2</a:t>
            </a:r>
            <a:endParaRPr lang="en-KE" dirty="0"/>
          </a:p>
        </p:txBody>
      </p:sp>
    </p:spTree>
    <p:extLst>
      <p:ext uri="{BB962C8B-B14F-4D97-AF65-F5344CB8AC3E}">
        <p14:creationId xmlns:p14="http://schemas.microsoft.com/office/powerpoint/2010/main" val="2097882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856AB-74F5-4531-A884-4B897D1E33F8}"/>
              </a:ext>
            </a:extLst>
          </p:cNvPr>
          <p:cNvSpPr>
            <a:spLocks noGrp="1"/>
          </p:cNvSpPr>
          <p:nvPr>
            <p:ph type="title"/>
          </p:nvPr>
        </p:nvSpPr>
        <p:spPr/>
        <p:txBody>
          <a:bodyPr/>
          <a:lstStyle/>
          <a:p>
            <a:r>
              <a:rPr lang="en-US" dirty="0"/>
              <a:t>INTRODUCTION AND BACKGROUND</a:t>
            </a:r>
            <a:endParaRPr lang="en-KE" dirty="0"/>
          </a:p>
        </p:txBody>
      </p:sp>
      <p:sp>
        <p:nvSpPr>
          <p:cNvPr id="3" name="Content Placeholder 2">
            <a:extLst>
              <a:ext uri="{FF2B5EF4-FFF2-40B4-BE49-F238E27FC236}">
                <a16:creationId xmlns:a16="http://schemas.microsoft.com/office/drawing/2014/main" id="{A081457D-5F52-4697-8159-7D8160E9BFA0}"/>
              </a:ext>
            </a:extLst>
          </p:cNvPr>
          <p:cNvSpPr>
            <a:spLocks noGrp="1"/>
          </p:cNvSpPr>
          <p:nvPr>
            <p:ph idx="1"/>
          </p:nvPr>
        </p:nvSpPr>
        <p:spPr/>
        <p:txBody>
          <a:bodyPr/>
          <a:lstStyle/>
          <a:p>
            <a:pPr marL="0" indent="0">
              <a:buNone/>
            </a:pPr>
            <a:r>
              <a:rPr lang="en-KE" dirty="0"/>
              <a:t>Motivation: The manifesto on Mobilizing Computable Biomedical Knowledge (CBK) highlights the crucial need for leveraging digital technology to improve healthcare outcomes. This presentation aims to explore the potential impact of CBK in addressing health disparities and improving access to quality healthcare worldwide.</a:t>
            </a:r>
          </a:p>
          <a:p>
            <a:pPr marL="0" indent="0">
              <a:buNone/>
            </a:pPr>
            <a:r>
              <a:rPr lang="en-KE" dirty="0"/>
              <a:t>Context and Relevance: In an era marked by rapid advancements in science and technology, the healthcare sector stands to benefit significantly from the mobilization of computable biomedical knowledge. By harnessing the power of data-driven decision-making and interoperable knowledge systems, we can revolutionize healthcare delivery, enhance patient outcomes, and promote health equity.</a:t>
            </a:r>
            <a:endParaRPr lang="en-US" dirty="0"/>
          </a:p>
          <a:p>
            <a:pPr marL="0" indent="0">
              <a:buNone/>
            </a:pPr>
            <a:endParaRPr lang="en-KE" dirty="0"/>
          </a:p>
          <a:p>
            <a:pPr marL="0" indent="0">
              <a:buNone/>
            </a:pPr>
            <a:endParaRPr lang="en-KE" dirty="0"/>
          </a:p>
        </p:txBody>
      </p:sp>
    </p:spTree>
    <p:extLst>
      <p:ext uri="{BB962C8B-B14F-4D97-AF65-F5344CB8AC3E}">
        <p14:creationId xmlns:p14="http://schemas.microsoft.com/office/powerpoint/2010/main" val="4140583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60AD5-2D44-4693-96E5-433544014E42}"/>
              </a:ext>
            </a:extLst>
          </p:cNvPr>
          <p:cNvSpPr>
            <a:spLocks noGrp="1"/>
          </p:cNvSpPr>
          <p:nvPr>
            <p:ph type="title"/>
          </p:nvPr>
        </p:nvSpPr>
        <p:spPr/>
        <p:txBody>
          <a:bodyPr/>
          <a:lstStyle/>
          <a:p>
            <a:r>
              <a:rPr lang="en-US" dirty="0"/>
              <a:t>GOALS</a:t>
            </a:r>
            <a:endParaRPr lang="en-KE" dirty="0"/>
          </a:p>
        </p:txBody>
      </p:sp>
      <p:sp>
        <p:nvSpPr>
          <p:cNvPr id="3" name="Content Placeholder 2">
            <a:extLst>
              <a:ext uri="{FF2B5EF4-FFF2-40B4-BE49-F238E27FC236}">
                <a16:creationId xmlns:a16="http://schemas.microsoft.com/office/drawing/2014/main" id="{DC967D24-C57F-4E2A-9AC0-3861AD804ED3}"/>
              </a:ext>
            </a:extLst>
          </p:cNvPr>
          <p:cNvSpPr>
            <a:spLocks noGrp="1"/>
          </p:cNvSpPr>
          <p:nvPr>
            <p:ph idx="1"/>
          </p:nvPr>
        </p:nvSpPr>
        <p:spPr/>
        <p:txBody>
          <a:bodyPr/>
          <a:lstStyle/>
          <a:p>
            <a:pPr marL="0" indent="0">
              <a:buNone/>
            </a:pPr>
            <a:r>
              <a:rPr lang="en-KE" dirty="0"/>
              <a:t>Through this presentation, we aim to:</a:t>
            </a:r>
          </a:p>
          <a:p>
            <a:pPr lvl="0"/>
            <a:r>
              <a:rPr lang="en-KE" dirty="0"/>
              <a:t>Understand the principles of CBK and its role in transforming healthcare.</a:t>
            </a:r>
          </a:p>
          <a:p>
            <a:pPr lvl="0"/>
            <a:r>
              <a:rPr lang="en-KE" dirty="0"/>
              <a:t>Explore datasets related to healthcare disparities and CBK implementation.</a:t>
            </a:r>
          </a:p>
          <a:p>
            <a:pPr lvl="0"/>
            <a:r>
              <a:rPr lang="en-KE" dirty="0"/>
              <a:t>Visualize key insights from the datasets through interactive charts and maps</a:t>
            </a:r>
          </a:p>
          <a:p>
            <a:pPr lvl="0"/>
            <a:r>
              <a:rPr lang="en-KE" dirty="0"/>
              <a:t> Discuss the potential limitations and implications of CBK in addressing health disparities.</a:t>
            </a:r>
          </a:p>
          <a:p>
            <a:pPr marL="0" indent="0">
              <a:buNone/>
            </a:pPr>
            <a:endParaRPr lang="en-KE" dirty="0"/>
          </a:p>
        </p:txBody>
      </p:sp>
    </p:spTree>
    <p:extLst>
      <p:ext uri="{BB962C8B-B14F-4D97-AF65-F5344CB8AC3E}">
        <p14:creationId xmlns:p14="http://schemas.microsoft.com/office/powerpoint/2010/main" val="31662674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A5673-28FD-4DDE-90C8-88FEE6BAC1DF}"/>
              </a:ext>
            </a:extLst>
          </p:cNvPr>
          <p:cNvSpPr>
            <a:spLocks noGrp="1"/>
          </p:cNvSpPr>
          <p:nvPr>
            <p:ph type="title"/>
          </p:nvPr>
        </p:nvSpPr>
        <p:spPr/>
        <p:txBody>
          <a:bodyPr/>
          <a:lstStyle/>
          <a:p>
            <a:r>
              <a:rPr lang="en-US" dirty="0"/>
              <a:t>DATASETS</a:t>
            </a:r>
            <a:endParaRPr lang="en-KE" dirty="0"/>
          </a:p>
        </p:txBody>
      </p:sp>
      <p:sp>
        <p:nvSpPr>
          <p:cNvPr id="3" name="Content Placeholder 2">
            <a:extLst>
              <a:ext uri="{FF2B5EF4-FFF2-40B4-BE49-F238E27FC236}">
                <a16:creationId xmlns:a16="http://schemas.microsoft.com/office/drawing/2014/main" id="{563B7890-7086-472D-AD9D-B1F070EBDE85}"/>
              </a:ext>
            </a:extLst>
          </p:cNvPr>
          <p:cNvSpPr>
            <a:spLocks noGrp="1"/>
          </p:cNvSpPr>
          <p:nvPr>
            <p:ph idx="1"/>
          </p:nvPr>
        </p:nvSpPr>
        <p:spPr/>
        <p:txBody>
          <a:bodyPr>
            <a:normAutofit fontScale="92500" lnSpcReduction="20000"/>
          </a:bodyPr>
          <a:lstStyle/>
          <a:p>
            <a:pPr marL="0" indent="0">
              <a:buNone/>
            </a:pPr>
            <a:r>
              <a:rPr lang="en-US" dirty="0"/>
              <a:t>Health Costs Dataset</a:t>
            </a:r>
            <a:endParaRPr lang="en-KE" dirty="0"/>
          </a:p>
          <a:p>
            <a:pPr lvl="0"/>
            <a:r>
              <a:rPr lang="en-KE" dirty="0"/>
              <a:t>Source: </a:t>
            </a:r>
            <a:r>
              <a:rPr lang="en-US" dirty="0"/>
              <a:t>Kaggle</a:t>
            </a:r>
            <a:endParaRPr lang="en-KE" dirty="0"/>
          </a:p>
          <a:p>
            <a:pPr lvl="0"/>
            <a:r>
              <a:rPr lang="en-KE" dirty="0"/>
              <a:t>Variables: Demographic data (age, gender, race/ethnicity), healthcare access indicators (insurance coverage, proximity to healthcare facilities), health outcomes (mortality rates, prevalence of chronic diseases).</a:t>
            </a:r>
          </a:p>
          <a:p>
            <a:pPr lvl="0"/>
            <a:r>
              <a:rPr lang="en-US" dirty="0"/>
              <a:t>Size</a:t>
            </a:r>
            <a:r>
              <a:rPr lang="en-KE" dirty="0"/>
              <a:t>: Thousands of cases, multiple variables.</a:t>
            </a:r>
          </a:p>
          <a:p>
            <a:r>
              <a:rPr lang="en-KE" dirty="0"/>
              <a:t>Locations: Nationwide coverage, with a focus on underserved communities.</a:t>
            </a:r>
          </a:p>
          <a:p>
            <a:r>
              <a:rPr lang="en-KE" dirty="0"/>
              <a:t>Purpose: To identify disparities in healthcare access and outcomes among different population groups.</a:t>
            </a:r>
          </a:p>
          <a:p>
            <a:r>
              <a:rPr lang="en-KE" dirty="0"/>
              <a:t>Limitations: Data may be subject to reporting biases, limited granularity in certain variables</a:t>
            </a:r>
          </a:p>
        </p:txBody>
      </p:sp>
    </p:spTree>
    <p:extLst>
      <p:ext uri="{BB962C8B-B14F-4D97-AF65-F5344CB8AC3E}">
        <p14:creationId xmlns:p14="http://schemas.microsoft.com/office/powerpoint/2010/main" val="322219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85285-B93C-4103-9B8B-480C461B1441}"/>
              </a:ext>
            </a:extLst>
          </p:cNvPr>
          <p:cNvSpPr>
            <a:spLocks noGrp="1"/>
          </p:cNvSpPr>
          <p:nvPr>
            <p:ph type="title"/>
          </p:nvPr>
        </p:nvSpPr>
        <p:spPr/>
        <p:txBody>
          <a:bodyPr/>
          <a:lstStyle/>
          <a:p>
            <a:r>
              <a:rPr lang="en-US" dirty="0"/>
              <a:t>VISUALIZATIONS</a:t>
            </a:r>
            <a:endParaRPr lang="en-KE" dirty="0"/>
          </a:p>
        </p:txBody>
      </p:sp>
      <p:pic>
        <p:nvPicPr>
          <p:cNvPr id="5" name="Content Placeholder 4">
            <a:extLst>
              <a:ext uri="{FF2B5EF4-FFF2-40B4-BE49-F238E27FC236}">
                <a16:creationId xmlns:a16="http://schemas.microsoft.com/office/drawing/2014/main" id="{E92AEE73-2285-4B51-AC34-0E9412221DD6}"/>
              </a:ext>
            </a:extLst>
          </p:cNvPr>
          <p:cNvPicPr>
            <a:picLocks noGrp="1" noChangeAspect="1"/>
          </p:cNvPicPr>
          <p:nvPr>
            <p:ph idx="1"/>
          </p:nvPr>
        </p:nvPicPr>
        <p:blipFill>
          <a:blip r:embed="rId2"/>
          <a:stretch>
            <a:fillRect/>
          </a:stretch>
        </p:blipFill>
        <p:spPr>
          <a:xfrm>
            <a:off x="901117" y="1857869"/>
            <a:ext cx="10542165" cy="3499742"/>
          </a:xfrm>
        </p:spPr>
      </p:pic>
    </p:spTree>
    <p:extLst>
      <p:ext uri="{BB962C8B-B14F-4D97-AF65-F5344CB8AC3E}">
        <p14:creationId xmlns:p14="http://schemas.microsoft.com/office/powerpoint/2010/main" val="3364751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A0AF8-8FB0-436E-994C-F3AE83E29AAF}"/>
              </a:ext>
            </a:extLst>
          </p:cNvPr>
          <p:cNvSpPr>
            <a:spLocks noGrp="1"/>
          </p:cNvSpPr>
          <p:nvPr>
            <p:ph type="title"/>
          </p:nvPr>
        </p:nvSpPr>
        <p:spPr/>
        <p:txBody>
          <a:bodyPr/>
          <a:lstStyle/>
          <a:p>
            <a:r>
              <a:rPr lang="en-US" dirty="0"/>
              <a:t>VISUALIZATION</a:t>
            </a:r>
            <a:endParaRPr lang="en-KE" dirty="0"/>
          </a:p>
        </p:txBody>
      </p:sp>
      <p:pic>
        <p:nvPicPr>
          <p:cNvPr id="5" name="Content Placeholder 4">
            <a:extLst>
              <a:ext uri="{FF2B5EF4-FFF2-40B4-BE49-F238E27FC236}">
                <a16:creationId xmlns:a16="http://schemas.microsoft.com/office/drawing/2014/main" id="{4DDC5D1A-2EAC-4D4C-84B7-06312BE308DE}"/>
              </a:ext>
            </a:extLst>
          </p:cNvPr>
          <p:cNvPicPr>
            <a:picLocks noGrp="1" noChangeAspect="1"/>
          </p:cNvPicPr>
          <p:nvPr>
            <p:ph idx="1"/>
          </p:nvPr>
        </p:nvPicPr>
        <p:blipFill>
          <a:blip r:embed="rId2"/>
          <a:stretch>
            <a:fillRect/>
          </a:stretch>
        </p:blipFill>
        <p:spPr>
          <a:xfrm>
            <a:off x="2204733" y="1428749"/>
            <a:ext cx="7724877" cy="5368789"/>
          </a:xfrm>
        </p:spPr>
      </p:pic>
    </p:spTree>
    <p:extLst>
      <p:ext uri="{BB962C8B-B14F-4D97-AF65-F5344CB8AC3E}">
        <p14:creationId xmlns:p14="http://schemas.microsoft.com/office/powerpoint/2010/main" val="1413400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FB44C-E883-4928-BE77-7F083E16CF18}"/>
              </a:ext>
            </a:extLst>
          </p:cNvPr>
          <p:cNvSpPr>
            <a:spLocks noGrp="1"/>
          </p:cNvSpPr>
          <p:nvPr>
            <p:ph type="title"/>
          </p:nvPr>
        </p:nvSpPr>
        <p:spPr/>
        <p:txBody>
          <a:bodyPr/>
          <a:lstStyle/>
          <a:p>
            <a:r>
              <a:rPr lang="en-US" dirty="0"/>
              <a:t>VISUALIZATION</a:t>
            </a:r>
            <a:endParaRPr lang="en-KE" dirty="0"/>
          </a:p>
        </p:txBody>
      </p:sp>
      <p:pic>
        <p:nvPicPr>
          <p:cNvPr id="5" name="Content Placeholder 4">
            <a:extLst>
              <a:ext uri="{FF2B5EF4-FFF2-40B4-BE49-F238E27FC236}">
                <a16:creationId xmlns:a16="http://schemas.microsoft.com/office/drawing/2014/main" id="{935165B7-F118-4960-B178-AC4540B7C3A0}"/>
              </a:ext>
            </a:extLst>
          </p:cNvPr>
          <p:cNvPicPr>
            <a:picLocks noGrp="1" noChangeAspect="1"/>
          </p:cNvPicPr>
          <p:nvPr>
            <p:ph idx="1"/>
          </p:nvPr>
        </p:nvPicPr>
        <p:blipFill>
          <a:blip r:embed="rId2"/>
          <a:stretch>
            <a:fillRect/>
          </a:stretch>
        </p:blipFill>
        <p:spPr>
          <a:xfrm>
            <a:off x="1481226" y="1428749"/>
            <a:ext cx="7598379" cy="5356433"/>
          </a:xfrm>
        </p:spPr>
      </p:pic>
    </p:spTree>
    <p:extLst>
      <p:ext uri="{BB962C8B-B14F-4D97-AF65-F5344CB8AC3E}">
        <p14:creationId xmlns:p14="http://schemas.microsoft.com/office/powerpoint/2010/main" val="1600309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3DA7A-1413-480D-9CA7-31193CBA42A5}"/>
              </a:ext>
            </a:extLst>
          </p:cNvPr>
          <p:cNvSpPr>
            <a:spLocks noGrp="1"/>
          </p:cNvSpPr>
          <p:nvPr>
            <p:ph type="title"/>
          </p:nvPr>
        </p:nvSpPr>
        <p:spPr/>
        <p:txBody>
          <a:bodyPr/>
          <a:lstStyle/>
          <a:p>
            <a:r>
              <a:rPr lang="en-US" dirty="0"/>
              <a:t>VISUALIZATION</a:t>
            </a:r>
            <a:endParaRPr lang="en-KE" dirty="0"/>
          </a:p>
        </p:txBody>
      </p:sp>
      <p:pic>
        <p:nvPicPr>
          <p:cNvPr id="5" name="Content Placeholder 4">
            <a:extLst>
              <a:ext uri="{FF2B5EF4-FFF2-40B4-BE49-F238E27FC236}">
                <a16:creationId xmlns:a16="http://schemas.microsoft.com/office/drawing/2014/main" id="{0F30CB58-2935-484F-8B6E-5FD1945CC41F}"/>
              </a:ext>
            </a:extLst>
          </p:cNvPr>
          <p:cNvPicPr>
            <a:picLocks noGrp="1" noChangeAspect="1"/>
          </p:cNvPicPr>
          <p:nvPr>
            <p:ph idx="1"/>
          </p:nvPr>
        </p:nvPicPr>
        <p:blipFill>
          <a:blip r:embed="rId2"/>
          <a:stretch>
            <a:fillRect/>
          </a:stretch>
        </p:blipFill>
        <p:spPr>
          <a:xfrm>
            <a:off x="1606759" y="1428749"/>
            <a:ext cx="8670582" cy="5276241"/>
          </a:xfrm>
        </p:spPr>
      </p:pic>
    </p:spTree>
    <p:extLst>
      <p:ext uri="{BB962C8B-B14F-4D97-AF65-F5344CB8AC3E}">
        <p14:creationId xmlns:p14="http://schemas.microsoft.com/office/powerpoint/2010/main" val="16746936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CEDBA-2365-45B8-98B2-4FC04DA864AB}"/>
              </a:ext>
            </a:extLst>
          </p:cNvPr>
          <p:cNvSpPr>
            <a:spLocks noGrp="1"/>
          </p:cNvSpPr>
          <p:nvPr>
            <p:ph type="title"/>
          </p:nvPr>
        </p:nvSpPr>
        <p:spPr/>
        <p:txBody>
          <a:bodyPr/>
          <a:lstStyle/>
          <a:p>
            <a:r>
              <a:rPr lang="en-US" dirty="0"/>
              <a:t>VISUALIZATION</a:t>
            </a:r>
            <a:endParaRPr lang="en-KE" dirty="0"/>
          </a:p>
        </p:txBody>
      </p:sp>
      <p:pic>
        <p:nvPicPr>
          <p:cNvPr id="5" name="Content Placeholder 4">
            <a:extLst>
              <a:ext uri="{FF2B5EF4-FFF2-40B4-BE49-F238E27FC236}">
                <a16:creationId xmlns:a16="http://schemas.microsoft.com/office/drawing/2014/main" id="{EA220B33-F936-4B37-B07E-389E18A842A7}"/>
              </a:ext>
            </a:extLst>
          </p:cNvPr>
          <p:cNvPicPr>
            <a:picLocks noGrp="1" noChangeAspect="1"/>
          </p:cNvPicPr>
          <p:nvPr>
            <p:ph idx="1"/>
          </p:nvPr>
        </p:nvPicPr>
        <p:blipFill>
          <a:blip r:embed="rId2"/>
          <a:stretch>
            <a:fillRect/>
          </a:stretch>
        </p:blipFill>
        <p:spPr>
          <a:xfrm>
            <a:off x="1599488" y="1428749"/>
            <a:ext cx="8111182" cy="5244197"/>
          </a:xfrm>
        </p:spPr>
      </p:pic>
    </p:spTree>
    <p:extLst>
      <p:ext uri="{BB962C8B-B14F-4D97-AF65-F5344CB8AC3E}">
        <p14:creationId xmlns:p14="http://schemas.microsoft.com/office/powerpoint/2010/main" val="1042430062"/>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D9A38F-9A2C-42E5-9013-4C4B1FFCB4F6}">
  <ds:schemaRefs>
    <ds:schemaRef ds:uri="http://schemas.microsoft.com/office/infopath/2007/PartnerControls"/>
    <ds:schemaRef ds:uri="http://www.w3.org/XML/1998/namespace"/>
    <ds:schemaRef ds:uri="16c05727-aa75-4e4a-9b5f-8a80a1165891"/>
    <ds:schemaRef ds:uri="http://purl.org/dc/elements/1.1/"/>
    <ds:schemaRef ds:uri="http://schemas.microsoft.com/office/2006/documentManagement/types"/>
    <ds:schemaRef ds:uri="http://purl.org/dc/terms/"/>
    <ds:schemaRef ds:uri="71af3243-3dd4-4a8d-8c0d-dd76da1f02a5"/>
    <ds:schemaRef ds:uri="http://purl.org/dc/dcmitype/"/>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389</Words>
  <Application>Microsoft Office PowerPoint</Application>
  <PresentationFormat>Widescreen</PresentationFormat>
  <Paragraphs>32</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Calibri</vt:lpstr>
      <vt:lpstr>Franklin Gothic Book</vt:lpstr>
      <vt:lpstr>Crop</vt:lpstr>
      <vt:lpstr>Mobilizing computable biomedical knowledge</vt:lpstr>
      <vt:lpstr>INTRODUCTION AND BACKGROUND</vt:lpstr>
      <vt:lpstr>GOALS</vt:lpstr>
      <vt:lpstr>DATASETS</vt:lpstr>
      <vt:lpstr>VISUALIZATIONS</vt:lpstr>
      <vt:lpstr>VISUALIZATION</vt:lpstr>
      <vt:lpstr>VISUALIZATION</vt:lpstr>
      <vt:lpstr>VISUALIZATION</vt:lpstr>
      <vt:lpstr>VISUALIZATION</vt:lpstr>
      <vt:lpstr>VISUALIZATION</vt:lpstr>
      <vt:lpstr>STORY</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2024-04-23T15:13:40Z</dcterms:created>
  <dcterms:modified xsi:type="dcterms:W3CDTF">2024-04-23T18:18:04Z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